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b91814ee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b91814ee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d65e96a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d65e96a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53354f0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53354f0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653354f06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653354f0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653354f06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653354f06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53354f06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53354f06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653354f06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653354f06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653354f06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653354f06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653354f06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653354f06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653354f06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653354f06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53354f06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53354f06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653354f06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653354f06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d65e96a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d65e96a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53354f06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53354f06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653354f06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653354f06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653354f06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653354f06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53354f06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53354f06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653354f06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653354f06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53354f06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53354f06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653354f0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653354f0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569ff9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6569ff9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569ff91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569ff91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6f3b7f93ff2784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56f3b7f93ff2784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d65e96a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d65e96a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56f3b7f93ff2784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56f3b7f93ff2784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569ff91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6569ff91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6569ff91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6569ff91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6569ff91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6569ff91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5d00ace4dfc22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5d00ace4dfc22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6569ff91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6569ff91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6f3b7f93ff2784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56f3b7f93ff2784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c82205c58a1f79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c82205c58a1f79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6569ff91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6569ff91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d65e9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d65e9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d65e96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d65e96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d65e96a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d65e96a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d65e96a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d65e96a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d65e96a7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d65e96a7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d65e96a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d65e96a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d65e96a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d65e96a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bd65e96a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bd65e96a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d65e96a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d65e96a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9181523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9181523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d65e96a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d65e96a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9181523b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9181523b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d65e96a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d65e96a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d65e96a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d65e96a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d65e96a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d65e96a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d65e96a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d65e96a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9181523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9181523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569ff91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569ff91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653354f0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653354f0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53354f0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53354f0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a0872e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a0872e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d65e96a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d65e96a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d65e96a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d65e96a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65e96a7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d65e96a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53354f0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53354f0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53354f0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53354f0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53354f0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53354f0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569ff91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569ff91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53354f0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53354f0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569ff9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6569ff9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53354f0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53354f0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53354f0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53354f0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d65e96a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d65e96a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569ff91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569ff91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d65e96a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d65e96a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569ff91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569ff91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569ff91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569ff91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569ff91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569ff91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d65e96a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d65e96a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53354f0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53354f0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bd65e96a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bd65e96a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53354f06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53354f06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53354f0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53354f0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53354f0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53354f0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569ff91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569ff91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569ff91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569ff91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569ff91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569ff91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53354f06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53354f06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3354f06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3354f06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53354f06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53354f06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53354f06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53354f06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918152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918152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53354f06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53354f06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53354f06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53354f06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53354f06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53354f06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53354f0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53354f0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53354f06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53354f06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53354f06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53354f06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53354f06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53354f06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53354f06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53354f06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53354f06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53354f06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53354f06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653354f06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9181523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9181523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53354f06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53354f06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53354f06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653354f06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53354f06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53354f06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653354f06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653354f06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53354f06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53354f06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569ff91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569ff91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6f3b7f93ff2784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6f3b7f93ff2784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556e34ffb53e04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556e34ffb53e04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569ff91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569ff91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569ff91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569ff91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53354f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53354f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6f3b7f93ff2784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6f3b7f93ff278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56f3b7f93ff2784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56f3b7f93ff2784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6f3b7f93ff2784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6f3b7f93ff2784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6f3b7f93ff2784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6f3b7f93ff2784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6f3b7f93ff2784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6f3b7f93ff2784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6f3b7f93ff2784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6f3b7f93ff2784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6f3b7f93ff2784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6f3b7f93ff2784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6f3b7f93ff2784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6f3b7f93ff2784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bd65e96a7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bd65e96a7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bd65e96a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bd65e96a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9181523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9181523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bd65e96a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bd65e96a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bd65e96a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bd65e96a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bd65e96a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bd65e96a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bd65e96a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bd65e96a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bd65e96a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bd65e96a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d65e96a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d65e96a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53354f0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653354f0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53354f0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53354f0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53354f0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53354f0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653354f0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653354f0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3.png"/><Relationship Id="rId4" Type="http://schemas.openxmlformats.org/officeDocument/2006/relationships/image" Target="../media/image8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s://golang.org/ref/spec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4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8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7.png"/><Relationship Id="rId4" Type="http://schemas.openxmlformats.org/officeDocument/2006/relationships/image" Target="../media/image44.png"/><Relationship Id="rId5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Relationship Id="rId4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Relationship Id="rId4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1.png"/><Relationship Id="rId4" Type="http://schemas.openxmlformats.org/officeDocument/2006/relationships/image" Target="../media/image5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6.png"/><Relationship Id="rId4" Type="http://schemas.openxmlformats.org/officeDocument/2006/relationships/image" Target="../media/image6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Relationship Id="rId4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9.png"/><Relationship Id="rId4" Type="http://schemas.openxmlformats.org/officeDocument/2006/relationships/image" Target="../media/image6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1.png"/><Relationship Id="rId4" Type="http://schemas.openxmlformats.org/officeDocument/2006/relationships/image" Target="../media/image6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8.png"/><Relationship Id="rId4" Type="http://schemas.openxmlformats.org/officeDocument/2006/relationships/image" Target="../media/image6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5.png"/><Relationship Id="rId4" Type="http://schemas.openxmlformats.org/officeDocument/2006/relationships/image" Target="../media/image7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.png"/><Relationship Id="rId4" Type="http://schemas.openxmlformats.org/officeDocument/2006/relationships/hyperlink" Target="https://golang.org/ref/spec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685800" y="2840046"/>
            <a:ext cx="77724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int, float, string, rune, bool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len, concat, strconv, conversion, assertion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math, rand, docs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question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represent: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00001010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reading docs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727" name="Google Shape;727;p10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exercise ...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exercise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733" name="Google Shape;733;p108"/>
          <p:cNvSpPr txBox="1"/>
          <p:nvPr>
            <p:ph idx="1" type="subTitle"/>
          </p:nvPr>
        </p:nvSpPr>
        <p:spPr>
          <a:xfrm>
            <a:off x="685800" y="2840049"/>
            <a:ext cx="7772400" cy="1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you learn about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TypeOf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3750"/>
            <a:ext cx="6851973" cy="37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002" y="464825"/>
            <a:ext cx="4725000" cy="421384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09"/>
          <p:cNvSpPr txBox="1"/>
          <p:nvPr/>
        </p:nvSpPr>
        <p:spPr>
          <a:xfrm>
            <a:off x="1954875" y="3901075"/>
            <a:ext cx="2337000" cy="77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76" y="0"/>
            <a:ext cx="8030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53" y="0"/>
            <a:ext cx="81422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20" y="0"/>
            <a:ext cx="76105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2102"/>
            <a:ext cx="9144002" cy="15992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059" y="0"/>
            <a:ext cx="47058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14"/>
          <p:cNvSpPr txBox="1"/>
          <p:nvPr/>
        </p:nvSpPr>
        <p:spPr>
          <a:xfrm rot="-1800457">
            <a:off x="64973" y="668283"/>
            <a:ext cx="1939353" cy="46033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</a:t>
            </a:r>
            <a:r>
              <a:rPr b="1" lang="en">
                <a:solidFill>
                  <a:srgbClr val="0000FF"/>
                </a:solidFill>
              </a:rPr>
              <a:t>go help</a:t>
            </a:r>
            <a:r>
              <a:rPr lang="en"/>
              <a:t> help?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059" y="0"/>
            <a:ext cx="47058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15"/>
          <p:cNvSpPr txBox="1"/>
          <p:nvPr/>
        </p:nvSpPr>
        <p:spPr>
          <a:xfrm rot="-1800457">
            <a:off x="64973" y="668283"/>
            <a:ext cx="1939353" cy="46033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</a:t>
            </a:r>
            <a:r>
              <a:rPr b="1" lang="en">
                <a:solidFill>
                  <a:srgbClr val="0000FF"/>
                </a:solidFill>
              </a:rPr>
              <a:t>go help</a:t>
            </a:r>
            <a:r>
              <a:rPr lang="en"/>
              <a:t> help?</a:t>
            </a:r>
            <a:endParaRPr/>
          </a:p>
        </p:txBody>
      </p:sp>
      <p:sp>
        <p:nvSpPr>
          <p:cNvPr id="773" name="Google Shape;773;p115"/>
          <p:cNvSpPr txBox="1"/>
          <p:nvPr/>
        </p:nvSpPr>
        <p:spPr>
          <a:xfrm rot="-1800457">
            <a:off x="64973" y="1559183"/>
            <a:ext cx="1939353" cy="46033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74" name="Google Shape;774;p115"/>
          <p:cNvSpPr/>
          <p:nvPr/>
        </p:nvSpPr>
        <p:spPr>
          <a:xfrm>
            <a:off x="2510925" y="3249450"/>
            <a:ext cx="1285800" cy="27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15"/>
          <p:cNvSpPr/>
          <p:nvPr/>
        </p:nvSpPr>
        <p:spPr>
          <a:xfrm>
            <a:off x="2437425" y="4826725"/>
            <a:ext cx="1285800" cy="27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 or false</a:t>
            </a:r>
            <a:endParaRPr/>
          </a:p>
        </p:txBody>
      </p:sp>
      <p:sp>
        <p:nvSpPr>
          <p:cNvPr id="781" name="Google Shape;781;p116"/>
          <p:cNvSpPr txBox="1"/>
          <p:nvPr>
            <p:ph idx="1" type="subTitle"/>
          </p:nvPr>
        </p:nvSpPr>
        <p:spPr>
          <a:xfrm>
            <a:off x="685800" y="2840047"/>
            <a:ext cx="77724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godoc</a:t>
            </a:r>
            <a:r>
              <a:rPr lang="en"/>
              <a:t> at the terminal can bring up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documentation for the </a:t>
            </a:r>
            <a:r>
              <a:rPr b="1" lang="en">
                <a:solidFill>
                  <a:srgbClr val="0000FF"/>
                </a:solidFill>
              </a:rPr>
              <a:t>reflect</a:t>
            </a:r>
            <a:r>
              <a:rPr lang="en"/>
              <a:t> package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we don’t know until we know the type: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is it base 2 int?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is it a color?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is it a code point?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2" y="0"/>
            <a:ext cx="87572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792" name="Google Shape;792;p118"/>
          <p:cNvSpPr txBox="1"/>
          <p:nvPr>
            <p:ph idx="1" type="subTitle"/>
          </p:nvPr>
        </p:nvSpPr>
        <p:spPr>
          <a:xfrm>
            <a:off x="685800" y="2840047"/>
            <a:ext cx="7772400" cy="15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 up the documentation for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reflect TypeOf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terminal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25" y="1972438"/>
            <a:ext cx="4942950" cy="11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19"/>
          <p:cNvSpPr txBox="1"/>
          <p:nvPr/>
        </p:nvSpPr>
        <p:spPr>
          <a:xfrm>
            <a:off x="2554375" y="2128650"/>
            <a:ext cx="2797500" cy="41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2636"/>
            <a:ext cx="9144001" cy="3858228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20"/>
          <p:cNvSpPr txBox="1"/>
          <p:nvPr/>
        </p:nvSpPr>
        <p:spPr>
          <a:xfrm>
            <a:off x="503925" y="851475"/>
            <a:ext cx="3292800" cy="41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20"/>
          <p:cNvSpPr txBox="1"/>
          <p:nvPr/>
        </p:nvSpPr>
        <p:spPr>
          <a:xfrm>
            <a:off x="3058300" y="86900"/>
            <a:ext cx="1329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sensitive</a:t>
            </a:r>
            <a:endParaRPr/>
          </a:p>
        </p:txBody>
      </p:sp>
      <p:cxnSp>
        <p:nvCxnSpPr>
          <p:cNvPr id="806" name="Google Shape;806;p120"/>
          <p:cNvCxnSpPr/>
          <p:nvPr/>
        </p:nvCxnSpPr>
        <p:spPr>
          <a:xfrm flipH="1">
            <a:off x="3040950" y="399675"/>
            <a:ext cx="199800" cy="36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5" y="1876425"/>
            <a:ext cx="672465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21"/>
          <p:cNvSpPr txBox="1"/>
          <p:nvPr/>
        </p:nvSpPr>
        <p:spPr>
          <a:xfrm rot="-901110">
            <a:off x="31819" y="371377"/>
            <a:ext cx="2949861" cy="63514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this syntax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0920"/>
            <a:ext cx="9144001" cy="2501661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22"/>
          <p:cNvSpPr txBox="1"/>
          <p:nvPr/>
        </p:nvSpPr>
        <p:spPr>
          <a:xfrm rot="-901110">
            <a:off x="31819" y="371377"/>
            <a:ext cx="2949861" cy="63514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another example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this one?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824" name="Google Shape;824;p123"/>
          <p:cNvSpPr txBox="1"/>
          <p:nvPr>
            <p:ph idx="1" type="body"/>
          </p:nvPr>
        </p:nvSpPr>
        <p:spPr>
          <a:xfrm>
            <a:off x="457200" y="977975"/>
            <a:ext cx="3994500" cy="4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boolean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true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false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numeric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uint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float64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string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“”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``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escape sequences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sequence of bytes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immutable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index access rune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“hello”[0]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slicing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“hello”[:4]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concatenate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+</a:t>
            </a:r>
            <a:endParaRPr sz="1200"/>
          </a:p>
        </p:txBody>
      </p:sp>
      <p:sp>
        <p:nvSpPr>
          <p:cNvPr id="825" name="Google Shape;825;p123"/>
          <p:cNvSpPr txBox="1"/>
          <p:nvPr>
            <p:ph idx="2" type="body"/>
          </p:nvPr>
        </p:nvSpPr>
        <p:spPr>
          <a:xfrm>
            <a:off x="4692275" y="977975"/>
            <a:ext cx="3994500" cy="39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strconv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Atoi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Itoa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conversion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T(x)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Type(variable)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string(‘a’)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string([]byte{'h', 'e', 'l', 'l', 'o'})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[]byte(“Hello”)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float64(12)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int(12.1230123)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assertion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used for interface types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math package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reflect package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TypeOf</a:t>
            </a:r>
            <a:endParaRPr sz="1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vs dynamic</a:t>
            </a:r>
            <a:endParaRPr/>
          </a:p>
        </p:txBody>
      </p:sp>
      <p:sp>
        <p:nvSpPr>
          <p:cNvPr id="836" name="Google Shape;836;p12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the difference between a </a:t>
            </a:r>
            <a:r>
              <a:rPr b="1" lang="en" sz="1800">
                <a:solidFill>
                  <a:srgbClr val="0000FF"/>
                </a:solidFill>
              </a:rPr>
              <a:t>statically</a:t>
            </a:r>
            <a:r>
              <a:rPr lang="en" sz="1800"/>
              <a:t> and  </a:t>
            </a:r>
            <a:r>
              <a:rPr b="1" lang="en" sz="1800">
                <a:solidFill>
                  <a:srgbClr val="0000FF"/>
                </a:solidFill>
              </a:rPr>
              <a:t>dynamically</a:t>
            </a:r>
            <a:r>
              <a:rPr lang="en" sz="1800"/>
              <a:t> typed language?</a:t>
            </a:r>
            <a:endParaRPr sz="18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vs dynamic</a:t>
            </a:r>
            <a:endParaRPr/>
          </a:p>
        </p:txBody>
      </p:sp>
      <p:sp>
        <p:nvSpPr>
          <p:cNvPr id="842" name="Google Shape;842;p12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Is golang statically or dynamically typed?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type: size &amp; representation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vs dynamic</a:t>
            </a:r>
            <a:endParaRPr/>
          </a:p>
        </p:txBody>
      </p:sp>
      <p:sp>
        <p:nvSpPr>
          <p:cNvPr id="848" name="Google Shape;848;p12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type is like dynamic typing in golang?</a:t>
            </a:r>
            <a:endParaRPr sz="18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rune</a:t>
            </a:r>
            <a:endParaRPr/>
          </a:p>
        </p:txBody>
      </p:sp>
      <p:sp>
        <p:nvSpPr>
          <p:cNvPr id="854" name="Google Shape;854;p12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your words, provide a definition for </a:t>
            </a:r>
            <a:r>
              <a:rPr b="1" lang="en" sz="1800">
                <a:solidFill>
                  <a:srgbClr val="0000FF"/>
                </a:solidFill>
              </a:rPr>
              <a:t>rune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a </a:t>
            </a:r>
            <a:r>
              <a:rPr b="1" lang="en" sz="1800">
                <a:solidFill>
                  <a:srgbClr val="0000FF"/>
                </a:solidFill>
              </a:rPr>
              <a:t>rune</a:t>
            </a:r>
            <a:r>
              <a:rPr lang="en" sz="1800"/>
              <a:t> in golang?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Why is a </a:t>
            </a:r>
            <a:r>
              <a:rPr b="1" lang="en" sz="1800">
                <a:solidFill>
                  <a:srgbClr val="0000FF"/>
                </a:solidFill>
              </a:rPr>
              <a:t>rune</a:t>
            </a:r>
            <a:r>
              <a:rPr lang="en" sz="1800"/>
              <a:t> an alias for int32 as opposed to int64 or uint32?</a:t>
            </a:r>
            <a:endParaRPr sz="18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unsigned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60" name="Google Shape;860;p12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is the difference between int &amp; uint? </a:t>
            </a:r>
            <a:endParaRPr sz="1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index access</a:t>
            </a:r>
            <a:endParaRPr/>
          </a:p>
        </p:txBody>
      </p:sp>
      <p:sp>
        <p:nvSpPr>
          <p:cNvPr id="866" name="Google Shape;866;p1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a program that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 a string variable and assigns it some value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access a rune within the string variable using an index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prints this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slices the string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prints this</a:t>
            </a:r>
            <a:endParaRPr sz="18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conversion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72" name="Google Shape;872;p13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a program that demonstrates these conversions</a:t>
            </a:r>
            <a:endParaRPr sz="18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Type(variable)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string(‘a’)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string([]byte{'h', 'e', 'l', 'l', 'o'})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[]byte(“Hello”)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float64(12)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int(12.1230123)</a:t>
            </a:r>
            <a:endParaRPr sz="18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assertion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78" name="Google Shape;878;p1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a program that demonstrates assertion</a:t>
            </a:r>
            <a:endParaRPr sz="18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int</a:t>
            </a:r>
            <a:r>
              <a:rPr lang="en"/>
              <a:t> and </a:t>
            </a:r>
            <a:r>
              <a:rPr lang="en">
                <a:solidFill>
                  <a:srgbClr val="0000FF"/>
                </a:solidFill>
              </a:rPr>
              <a:t>uint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884" name="Google Shape;884;p1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determines whether or not </a:t>
            </a:r>
            <a:r>
              <a:rPr b="1" lang="en" sz="1800">
                <a:solidFill>
                  <a:srgbClr val="0000FF"/>
                </a:solidFill>
              </a:rPr>
              <a:t>int</a:t>
            </a:r>
            <a:r>
              <a:rPr lang="en" sz="1800"/>
              <a:t> and </a:t>
            </a:r>
            <a:r>
              <a:rPr b="1" lang="en" sz="1800">
                <a:solidFill>
                  <a:srgbClr val="0000FF"/>
                </a:solidFill>
              </a:rPr>
              <a:t>uint</a:t>
            </a:r>
            <a:r>
              <a:rPr lang="en" sz="1800"/>
              <a:t> are 32 or 64 bytes?</a:t>
            </a:r>
            <a:endParaRPr sz="18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type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0" name="Google Shape;890;p13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a program that displays a variables type using both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TypeOf</a:t>
            </a:r>
            <a:endParaRPr b="1" sz="1800"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%T</a:t>
            </a:r>
            <a:r>
              <a:rPr lang="en" sz="1800"/>
              <a:t> </a:t>
            </a:r>
            <a:r>
              <a:rPr lang="en" sz="1000"/>
              <a:t>(a formatting verb used with Printf)</a:t>
            </a:r>
            <a:endParaRPr sz="10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rand package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896" name="Google Shape;896;p1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haven’t talked about the rand package yet, however …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 read about the rand package on godoc.org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look at the example code for “magic eight-ball”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describe what </a:t>
            </a:r>
            <a:r>
              <a:rPr b="1" lang="en" sz="1800">
                <a:solidFill>
                  <a:srgbClr val="0000FF"/>
                </a:solidFill>
              </a:rPr>
              <a:t>rand.Seed(42) </a:t>
            </a:r>
            <a:r>
              <a:rPr lang="en" sz="1800"/>
              <a:t>does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your own words, what does “initialize the generator to a deterministic state” mean?</a:t>
            </a:r>
            <a:endParaRPr/>
          </a:p>
          <a:p>
            <a: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does it mean to seed a random number generator?</a:t>
            </a:r>
            <a:endParaRPr/>
          </a:p>
          <a:p>
            <a:pPr indent="457200" lvl="0" marL="228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(you might need to google this)</a:t>
            </a:r>
            <a:endParaRPr sz="1000"/>
          </a:p>
          <a:p>
            <a: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when you change the value from 42 to some other value?</a:t>
            </a:r>
            <a:endParaRPr/>
          </a:p>
          <a:p>
            <a: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can </a:t>
            </a:r>
            <a:r>
              <a:rPr b="1" lang="en">
                <a:solidFill>
                  <a:srgbClr val="0000FF"/>
                </a:solidFill>
              </a:rPr>
              <a:t>rand.Seed(42) </a:t>
            </a:r>
            <a:r>
              <a:rPr lang="en"/>
              <a:t>take a float64? 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describe what </a:t>
            </a:r>
            <a:r>
              <a:rPr b="1" lang="en" sz="1800">
                <a:solidFill>
                  <a:srgbClr val="0000FF"/>
                </a:solidFill>
              </a:rPr>
              <a:t>rand.Intn(len(answers))</a:t>
            </a:r>
            <a:r>
              <a:rPr lang="en" sz="1800"/>
              <a:t> does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Provides the compiler with two pieces of information: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size</a:t>
            </a:r>
            <a:endParaRPr b="1" sz="1800">
              <a:solidFill>
                <a:srgbClr val="0000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representation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Provides the compiler with two pieces of information: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size</a:t>
            </a:r>
            <a:endParaRPr b="1" sz="1800">
              <a:solidFill>
                <a:srgbClr val="0000FF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how much memory to allocate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b="1" lang="en" sz="1800">
                <a:solidFill>
                  <a:srgbClr val="0000FF"/>
                </a:solidFill>
              </a:rPr>
              <a:t>representation</a:t>
            </a:r>
            <a:endParaRPr b="1" sz="1800">
              <a:solidFill>
                <a:srgbClr val="0000FF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what the memory represents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float64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gives you two pieces of information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size</a:t>
            </a:r>
            <a:r>
              <a:rPr lang="en" sz="1800"/>
              <a:t>: 64 bits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representation</a:t>
            </a:r>
            <a:r>
              <a:rPr lang="en" sz="1800"/>
              <a:t>: float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architecture specific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size</a:t>
            </a:r>
            <a:r>
              <a:rPr lang="en" sz="1800"/>
              <a:t>: “word” size - 4 or 8 bytes (eg, 32 or 64 bits)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representation</a:t>
            </a:r>
            <a:r>
              <a:rPr lang="en" sz="1800"/>
              <a:t>: int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[256]int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size</a:t>
            </a:r>
            <a:r>
              <a:rPr lang="en" sz="1800"/>
              <a:t>: 256 bytes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representation</a:t>
            </a:r>
            <a:r>
              <a:rPr lang="en" sz="1800"/>
              <a:t>: int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[256]bool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size</a:t>
            </a:r>
            <a:r>
              <a:rPr lang="en" sz="1800"/>
              <a:t>: 256 bytes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representation</a:t>
            </a:r>
            <a:r>
              <a:rPr lang="en" sz="1800"/>
              <a:t>: bool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[256]byte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size</a:t>
            </a:r>
            <a:r>
              <a:rPr lang="en" sz="1800"/>
              <a:t>: 256 bytes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rgbClr val="FF00FF"/>
                </a:solidFill>
              </a:rPr>
              <a:t>representation</a:t>
            </a:r>
            <a:r>
              <a:rPr lang="en" sz="1800"/>
              <a:t>: byte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statically typed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language spec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57150"/>
            <a:ext cx="302895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7489350" y="4804650"/>
            <a:ext cx="165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https://golang.org/ref/spec</a:t>
            </a:r>
            <a:r>
              <a:rPr lang="en" sz="1000"/>
              <a:t> </a:t>
            </a:r>
            <a:endParaRPr sz="1000"/>
          </a:p>
        </p:txBody>
      </p:sp>
      <p:sp>
        <p:nvSpPr>
          <p:cNvPr id="153" name="Google Shape;153;p28"/>
          <p:cNvSpPr/>
          <p:nvPr/>
        </p:nvSpPr>
        <p:spPr>
          <a:xfrm>
            <a:off x="3345025" y="8688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/>
          <p:nvPr/>
        </p:nvSpPr>
        <p:spPr>
          <a:xfrm>
            <a:off x="3345025" y="12471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3345025" y="16254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boolean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013" y="1987647"/>
            <a:ext cx="6189974" cy="116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00" y="441450"/>
            <a:ext cx="4751700" cy="27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1975" y="3277450"/>
            <a:ext cx="4448000" cy="14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numeric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80" y="0"/>
            <a:ext cx="543524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33"/>
          <p:cNvSpPr/>
          <p:nvPr/>
        </p:nvSpPr>
        <p:spPr>
          <a:xfrm>
            <a:off x="1755050" y="3649100"/>
            <a:ext cx="104400" cy="8427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/>
          <p:nvPr/>
        </p:nvSpPr>
        <p:spPr>
          <a:xfrm>
            <a:off x="1755050" y="2967400"/>
            <a:ext cx="104400" cy="3429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33"/>
          <p:cNvCxnSpPr/>
          <p:nvPr/>
        </p:nvCxnSpPr>
        <p:spPr>
          <a:xfrm>
            <a:off x="1033925" y="4170400"/>
            <a:ext cx="88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33"/>
          <p:cNvCxnSpPr/>
          <p:nvPr/>
        </p:nvCxnSpPr>
        <p:spPr>
          <a:xfrm>
            <a:off x="1129325" y="2441425"/>
            <a:ext cx="790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33"/>
          <p:cNvSpPr txBox="1"/>
          <p:nvPr/>
        </p:nvSpPr>
        <p:spPr>
          <a:xfrm>
            <a:off x="6403200" y="808025"/>
            <a:ext cx="2740800" cy="102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 - unsigned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meaning, no negative (-) values, only positive (+) values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eg, it has no sign to say positive/negative, they’re all just positive; 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that’s why you have twice as many as signed</a:t>
            </a:r>
            <a:endParaRPr sz="800"/>
          </a:p>
        </p:txBody>
      </p:sp>
      <p:cxnSp>
        <p:nvCxnSpPr>
          <p:cNvPr id="187" name="Google Shape;187;p33"/>
          <p:cNvCxnSpPr/>
          <p:nvPr/>
        </p:nvCxnSpPr>
        <p:spPr>
          <a:xfrm>
            <a:off x="4344175" y="3805500"/>
            <a:ext cx="1285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33"/>
          <p:cNvSpPr txBox="1"/>
          <p:nvPr/>
        </p:nvSpPr>
        <p:spPr>
          <a:xfrm>
            <a:off x="5786425" y="3709900"/>
            <a:ext cx="2502300" cy="27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determined by your cpu word size: 32bit or 64bit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0" y="3848925"/>
            <a:ext cx="11292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“int” unless you have hardware reasons to use “int8” or “int16”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80" y="0"/>
            <a:ext cx="543524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34"/>
          <p:cNvSpPr/>
          <p:nvPr/>
        </p:nvSpPr>
        <p:spPr>
          <a:xfrm>
            <a:off x="1755050" y="3649100"/>
            <a:ext cx="104400" cy="8427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/>
          <p:nvPr/>
        </p:nvSpPr>
        <p:spPr>
          <a:xfrm>
            <a:off x="1755050" y="2967400"/>
            <a:ext cx="104400" cy="3429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34"/>
          <p:cNvCxnSpPr/>
          <p:nvPr/>
        </p:nvCxnSpPr>
        <p:spPr>
          <a:xfrm>
            <a:off x="1033925" y="4170400"/>
            <a:ext cx="88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34"/>
          <p:cNvCxnSpPr/>
          <p:nvPr/>
        </p:nvCxnSpPr>
        <p:spPr>
          <a:xfrm>
            <a:off x="1129325" y="2441425"/>
            <a:ext cx="790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34"/>
          <p:cNvSpPr txBox="1"/>
          <p:nvPr/>
        </p:nvSpPr>
        <p:spPr>
          <a:xfrm>
            <a:off x="6403200" y="808025"/>
            <a:ext cx="2740800" cy="102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 - unsigned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meaning, no negative (-) values, only positive (+) values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eg, it has no sign to say positive/negative, they’re all just positive; 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that’s why you have twice as many as signed</a:t>
            </a:r>
            <a:endParaRPr sz="800"/>
          </a:p>
        </p:txBody>
      </p:sp>
      <p:cxnSp>
        <p:nvCxnSpPr>
          <p:cNvPr id="200" name="Google Shape;200;p34"/>
          <p:cNvCxnSpPr/>
          <p:nvPr/>
        </p:nvCxnSpPr>
        <p:spPr>
          <a:xfrm>
            <a:off x="4344175" y="3805500"/>
            <a:ext cx="1285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4"/>
          <p:cNvSpPr txBox="1"/>
          <p:nvPr/>
        </p:nvSpPr>
        <p:spPr>
          <a:xfrm>
            <a:off x="5786425" y="3709900"/>
            <a:ext cx="2502300" cy="27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determined by your cpu word size: 32bit or 64bit</a:t>
            </a:r>
            <a:endParaRPr sz="800">
              <a:solidFill>
                <a:srgbClr val="FF0000"/>
              </a:solidFill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2077258" y="1896001"/>
            <a:ext cx="4989487" cy="1351494"/>
          </a:xfrm>
          <a:prstGeom prst="rect">
            <a:avLst/>
          </a:prstGeom>
          <a:noFill/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63" y="86050"/>
            <a:ext cx="431482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038" y="619038"/>
            <a:ext cx="34004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76849"/>
            <a:ext cx="7400176" cy="181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975" y="4237900"/>
            <a:ext cx="3540025" cy="90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8125" y="1203600"/>
            <a:ext cx="3655876" cy="125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63" y="86050"/>
            <a:ext cx="4314825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038" y="619038"/>
            <a:ext cx="34004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76849"/>
            <a:ext cx="7400176" cy="181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975" y="4237900"/>
            <a:ext cx="3540025" cy="90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8125" y="1203600"/>
            <a:ext cx="3655876" cy="125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36"/>
          <p:cNvSpPr txBox="1"/>
          <p:nvPr/>
        </p:nvSpPr>
        <p:spPr>
          <a:xfrm>
            <a:off x="2007000" y="4487550"/>
            <a:ext cx="3597000" cy="65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rune is an alias for int32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because UTF-8 is 4 bytes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</a:t>
            </a:r>
            <a:endParaRPr/>
          </a:p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statically typed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languages like javascript are dynamically typed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this a big difference between golang (statically typed) and other languages that are dynamically typed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strong typing / static typing helps prevent errors </a:t>
            </a:r>
            <a:endParaRPr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00" y="595825"/>
            <a:ext cx="52387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763" y="3509438"/>
            <a:ext cx="393382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942" y="0"/>
            <a:ext cx="143206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1550"/>
            <a:ext cx="7711950" cy="342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250" y="3745925"/>
            <a:ext cx="1698700" cy="13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774"/>
            <a:ext cx="9144001" cy="28219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5" name="Google Shape;245;p40"/>
          <p:cNvCxnSpPr/>
          <p:nvPr/>
        </p:nvCxnSpPr>
        <p:spPr>
          <a:xfrm>
            <a:off x="686400" y="2693375"/>
            <a:ext cx="868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40"/>
          <p:cNvCxnSpPr/>
          <p:nvPr/>
        </p:nvCxnSpPr>
        <p:spPr>
          <a:xfrm>
            <a:off x="6929350" y="2472175"/>
            <a:ext cx="1394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40"/>
          <p:cNvCxnSpPr/>
          <p:nvPr/>
        </p:nvCxnSpPr>
        <p:spPr>
          <a:xfrm>
            <a:off x="7054925" y="3345025"/>
            <a:ext cx="330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40"/>
          <p:cNvCxnSpPr/>
          <p:nvPr/>
        </p:nvCxnSpPr>
        <p:spPr>
          <a:xfrm flipH="1" rot="10800000">
            <a:off x="5947500" y="3562100"/>
            <a:ext cx="2158800" cy="2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457200" y="964400"/>
            <a:ext cx="8229600" cy="4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built-in type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also a </a:t>
            </a:r>
            <a:r>
              <a:rPr b="1" lang="en" sz="1100">
                <a:solidFill>
                  <a:srgbClr val="FF00FF"/>
                </a:solidFill>
              </a:rPr>
              <a:t>reference type</a:t>
            </a:r>
            <a:endParaRPr b="1" sz="1100">
              <a:solidFill>
                <a:srgbClr val="FF00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reference types are very important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string is a </a:t>
            </a:r>
            <a:r>
              <a:rPr b="1" lang="en" sz="1100">
                <a:solidFill>
                  <a:srgbClr val="FF00FF"/>
                </a:solidFill>
              </a:rPr>
              <a:t>two word data structure</a:t>
            </a:r>
            <a:endParaRPr b="1" sz="1100">
              <a:solidFill>
                <a:srgbClr val="FF00FF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either 8 or 16 bytes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32 bit architecture: 4 bytes (32 bits) per word * 2 words = 8 bytes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64 bit architecture: 8 bytes (64 bits) per word * 2 words = 16 bytes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first word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pointer to array of bytes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second word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len of those bytes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 reference types have a pointer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when we copy a string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we are making a copy of the two words: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word 1: the pointer to the underlying array of bytes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word 2: the length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strings are immutable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zero value for a string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word 1: nil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a pointer set to the value of zero is nil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word 2: 0</a:t>
            </a:r>
            <a:endParaRPr/>
          </a:p>
        </p:txBody>
      </p:sp>
      <p:grpSp>
        <p:nvGrpSpPr>
          <p:cNvPr id="255" name="Google Shape;255;p41"/>
          <p:cNvGrpSpPr/>
          <p:nvPr/>
        </p:nvGrpSpPr>
        <p:grpSpPr>
          <a:xfrm>
            <a:off x="3796825" y="208975"/>
            <a:ext cx="851400" cy="851400"/>
            <a:chOff x="4561400" y="205975"/>
            <a:chExt cx="851400" cy="851400"/>
          </a:xfrm>
        </p:grpSpPr>
        <p:sp>
          <p:nvSpPr>
            <p:cNvPr id="256" name="Google Shape;256;p41"/>
            <p:cNvSpPr/>
            <p:nvPr/>
          </p:nvSpPr>
          <p:spPr>
            <a:xfrm>
              <a:off x="4561400" y="205975"/>
              <a:ext cx="851400" cy="425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4561400" y="631675"/>
              <a:ext cx="851400" cy="425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1"/>
            <p:cNvSpPr txBox="1"/>
            <p:nvPr/>
          </p:nvSpPr>
          <p:spPr>
            <a:xfrm>
              <a:off x="4752500" y="631675"/>
              <a:ext cx="4692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len</a:t>
              </a:r>
              <a:endParaRPr/>
            </a:p>
          </p:txBody>
        </p:sp>
      </p:grpSp>
      <p:cxnSp>
        <p:nvCxnSpPr>
          <p:cNvPr id="259" name="Google Shape;259;p41"/>
          <p:cNvCxnSpPr/>
          <p:nvPr/>
        </p:nvCxnSpPr>
        <p:spPr>
          <a:xfrm>
            <a:off x="4561375" y="470625"/>
            <a:ext cx="703800" cy="4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0" name="Google Shape;260;p41"/>
          <p:cNvGrpSpPr/>
          <p:nvPr/>
        </p:nvGrpSpPr>
        <p:grpSpPr>
          <a:xfrm>
            <a:off x="5195575" y="868825"/>
            <a:ext cx="3649200" cy="425700"/>
            <a:chOff x="6151350" y="860150"/>
            <a:chExt cx="3649200" cy="425700"/>
          </a:xfrm>
        </p:grpSpPr>
        <p:sp>
          <p:nvSpPr>
            <p:cNvPr id="261" name="Google Shape;261;p41"/>
            <p:cNvSpPr/>
            <p:nvPr/>
          </p:nvSpPr>
          <p:spPr>
            <a:xfrm>
              <a:off x="6151350" y="860150"/>
              <a:ext cx="3649200" cy="4257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2" name="Google Shape;262;p41"/>
            <p:cNvCxnSpPr/>
            <p:nvPr/>
          </p:nvCxnSpPr>
          <p:spPr>
            <a:xfrm>
              <a:off x="651625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41"/>
            <p:cNvCxnSpPr/>
            <p:nvPr/>
          </p:nvCxnSpPr>
          <p:spPr>
            <a:xfrm>
              <a:off x="692930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41"/>
            <p:cNvCxnSpPr/>
            <p:nvPr/>
          </p:nvCxnSpPr>
          <p:spPr>
            <a:xfrm>
              <a:off x="734235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41"/>
            <p:cNvCxnSpPr/>
            <p:nvPr/>
          </p:nvCxnSpPr>
          <p:spPr>
            <a:xfrm>
              <a:off x="775540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41"/>
            <p:cNvCxnSpPr/>
            <p:nvPr/>
          </p:nvCxnSpPr>
          <p:spPr>
            <a:xfrm>
              <a:off x="8168450" y="873200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41"/>
            <p:cNvCxnSpPr/>
            <p:nvPr/>
          </p:nvCxnSpPr>
          <p:spPr>
            <a:xfrm>
              <a:off x="8581500" y="873200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41"/>
            <p:cNvCxnSpPr/>
            <p:nvPr/>
          </p:nvCxnSpPr>
          <p:spPr>
            <a:xfrm>
              <a:off x="899455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41"/>
            <p:cNvCxnSpPr/>
            <p:nvPr/>
          </p:nvCxnSpPr>
          <p:spPr>
            <a:xfrm>
              <a:off x="9407600" y="877525"/>
              <a:ext cx="0" cy="39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0" name="Google Shape;270;p41"/>
          <p:cNvSpPr txBox="1"/>
          <p:nvPr/>
        </p:nvSpPr>
        <p:spPr>
          <a:xfrm>
            <a:off x="5195575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1" name="Google Shape;271;p41"/>
          <p:cNvSpPr txBox="1"/>
          <p:nvPr/>
        </p:nvSpPr>
        <p:spPr>
          <a:xfrm>
            <a:off x="5612575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2" name="Google Shape;272;p41"/>
          <p:cNvSpPr txBox="1"/>
          <p:nvPr/>
        </p:nvSpPr>
        <p:spPr>
          <a:xfrm>
            <a:off x="6029575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3" name="Google Shape;273;p41"/>
          <p:cNvSpPr txBox="1"/>
          <p:nvPr/>
        </p:nvSpPr>
        <p:spPr>
          <a:xfrm>
            <a:off x="6446575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4" name="Google Shape;274;p41"/>
          <p:cNvSpPr txBox="1"/>
          <p:nvPr/>
        </p:nvSpPr>
        <p:spPr>
          <a:xfrm>
            <a:off x="6863575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5" name="Google Shape;275;p41"/>
          <p:cNvSpPr txBox="1"/>
          <p:nvPr/>
        </p:nvSpPr>
        <p:spPr>
          <a:xfrm>
            <a:off x="7237150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6" name="Google Shape;276;p41"/>
          <p:cNvSpPr txBox="1"/>
          <p:nvPr/>
        </p:nvSpPr>
        <p:spPr>
          <a:xfrm>
            <a:off x="7654150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7" name="Google Shape;277;p41"/>
          <p:cNvSpPr txBox="1"/>
          <p:nvPr/>
        </p:nvSpPr>
        <p:spPr>
          <a:xfrm>
            <a:off x="8071150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8" name="Google Shape;278;p41"/>
          <p:cNvSpPr txBox="1"/>
          <p:nvPr/>
        </p:nvSpPr>
        <p:spPr>
          <a:xfrm>
            <a:off x="8488150" y="1025325"/>
            <a:ext cx="4170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byte</a:t>
            </a:r>
            <a:endParaRPr sz="800"/>
          </a:p>
        </p:txBody>
      </p:sp>
      <p:sp>
        <p:nvSpPr>
          <p:cNvPr id="279" name="Google Shape;279;p41"/>
          <p:cNvSpPr txBox="1"/>
          <p:nvPr/>
        </p:nvSpPr>
        <p:spPr>
          <a:xfrm>
            <a:off x="3875025" y="332025"/>
            <a:ext cx="1007700" cy="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0x8201e02f0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</a:t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string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series of characters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UTF-8 encoding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ASCII is a 7 bit character series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128 letters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UTF-8 are those same 7 bits, multiple bytes for other characters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UTF-8 is a multiple byte character encoding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other characters could be two bytes, or three bytes, or four bytes per character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chinese characters will probably be four bytes per character; </a:t>
            </a:r>
            <a:endParaRPr sz="1400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golang uses UTF-8 because Rob Pike &amp; Ken Thompson were partially inventors of UTF-8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create a string: 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double quotes || backticks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backticks can be multiple lines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escape sequences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strings support escape sequences like \n for newline or \t for a tab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25" y="1063364"/>
            <a:ext cx="8008299" cy="38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escape sequences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038" y="757000"/>
            <a:ext cx="50101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688" y="2193963"/>
            <a:ext cx="372427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4969725" cy="16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4578"/>
            <a:ext cx="9144001" cy="105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5859162" y="0"/>
            <a:ext cx="3284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 txBox="1"/>
          <p:nvPr/>
        </p:nvSpPr>
        <p:spPr>
          <a:xfrm>
            <a:off x="6200300" y="78225"/>
            <a:ext cx="743400" cy="657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UTF-8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</a:t>
            </a:r>
            <a:endParaRPr/>
          </a:p>
        </p:txBody>
      </p:sp>
      <p:sp>
        <p:nvSpPr>
          <p:cNvPr id="306" name="Google Shape;306;p45"/>
          <p:cNvSpPr txBox="1"/>
          <p:nvPr/>
        </p:nvSpPr>
        <p:spPr>
          <a:xfrm>
            <a:off x="2954050" y="1415050"/>
            <a:ext cx="1077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conversion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07" name="Google Shape;307;p45"/>
          <p:cNvCxnSpPr>
            <a:stCxn id="306" idx="1"/>
          </p:cNvCxnSpPr>
          <p:nvPr/>
        </p:nvCxnSpPr>
        <p:spPr>
          <a:xfrm rot="10800000">
            <a:off x="2198050" y="1372750"/>
            <a:ext cx="756000" cy="21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13" name="Google Shape;313;p46"/>
          <p:cNvSpPr txBox="1"/>
          <p:nvPr>
            <p:ph idx="1" type="subTitle"/>
          </p:nvPr>
        </p:nvSpPr>
        <p:spPr>
          <a:xfrm>
            <a:off x="685800" y="2440372"/>
            <a:ext cx="77724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len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len gives us the number of bytes, not the number of characters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25" y="965524"/>
            <a:ext cx="7997151" cy="3212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2" name="Google Shape;52;p11"/>
          <p:cNvCxnSpPr/>
          <p:nvPr/>
        </p:nvCxnSpPr>
        <p:spPr>
          <a:xfrm>
            <a:off x="2910625" y="1850600"/>
            <a:ext cx="521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11"/>
          <p:cNvCxnSpPr/>
          <p:nvPr/>
        </p:nvCxnSpPr>
        <p:spPr>
          <a:xfrm flipH="1" rot="10800000">
            <a:off x="2841100" y="3058175"/>
            <a:ext cx="812100" cy="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75" y="96325"/>
            <a:ext cx="666750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725" y="3104075"/>
            <a:ext cx="502920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25" y="115375"/>
            <a:ext cx="649605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75" y="3169200"/>
            <a:ext cx="50292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31" name="Google Shape;331;p49"/>
          <p:cNvSpPr txBox="1"/>
          <p:nvPr>
            <p:ph idx="1" type="subTitle"/>
          </p:nvPr>
        </p:nvSpPr>
        <p:spPr>
          <a:xfrm>
            <a:off x="685800" y="2440372"/>
            <a:ext cx="77724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index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162" y="0"/>
            <a:ext cx="32848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 txBox="1"/>
          <p:nvPr/>
        </p:nvSpPr>
        <p:spPr>
          <a:xfrm>
            <a:off x="6200300" y="78225"/>
            <a:ext cx="743400" cy="657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UTF-8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16025" cy="331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5863" y="3239175"/>
            <a:ext cx="4087900" cy="17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 txBox="1"/>
          <p:nvPr/>
        </p:nvSpPr>
        <p:spPr>
          <a:xfrm>
            <a:off x="4326775" y="2180775"/>
            <a:ext cx="634200" cy="399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index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46" name="Google Shape;346;p51"/>
          <p:cNvSpPr txBox="1"/>
          <p:nvPr>
            <p:ph idx="1" type="subTitle"/>
          </p:nvPr>
        </p:nvSpPr>
        <p:spPr>
          <a:xfrm>
            <a:off x="685800" y="2440372"/>
            <a:ext cx="77724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slicing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35200" cy="33777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2"/>
          <p:cNvSpPr/>
          <p:nvPr/>
        </p:nvSpPr>
        <p:spPr>
          <a:xfrm>
            <a:off x="1036650" y="2200425"/>
            <a:ext cx="3902100" cy="78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2"/>
          <p:cNvSpPr txBox="1"/>
          <p:nvPr/>
        </p:nvSpPr>
        <p:spPr>
          <a:xfrm>
            <a:off x="5163675" y="2243100"/>
            <a:ext cx="1447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What is this going to print?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35200" cy="337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200" y="2463250"/>
            <a:ext cx="4108800" cy="26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3"/>
          <p:cNvSpPr/>
          <p:nvPr/>
        </p:nvSpPr>
        <p:spPr>
          <a:xfrm>
            <a:off x="5408175" y="3970550"/>
            <a:ext cx="2210100" cy="8313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750" y="2056875"/>
            <a:ext cx="2979950" cy="23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8638"/>
            <a:ext cx="4875651" cy="358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54"/>
          <p:cNvCxnSpPr/>
          <p:nvPr/>
        </p:nvCxnSpPr>
        <p:spPr>
          <a:xfrm>
            <a:off x="4068350" y="2787200"/>
            <a:ext cx="831300" cy="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54"/>
          <p:cNvCxnSpPr/>
          <p:nvPr/>
        </p:nvCxnSpPr>
        <p:spPr>
          <a:xfrm>
            <a:off x="4586675" y="3041475"/>
            <a:ext cx="322800" cy="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54"/>
          <p:cNvCxnSpPr/>
          <p:nvPr/>
        </p:nvCxnSpPr>
        <p:spPr>
          <a:xfrm>
            <a:off x="4704025" y="3325100"/>
            <a:ext cx="176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54"/>
          <p:cNvCxnSpPr/>
          <p:nvPr/>
        </p:nvCxnSpPr>
        <p:spPr>
          <a:xfrm>
            <a:off x="4704025" y="3608700"/>
            <a:ext cx="19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54"/>
          <p:cNvCxnSpPr/>
          <p:nvPr/>
        </p:nvCxnSpPr>
        <p:spPr>
          <a:xfrm>
            <a:off x="4606225" y="3823850"/>
            <a:ext cx="283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54"/>
          <p:cNvSpPr txBox="1"/>
          <p:nvPr/>
        </p:nvSpPr>
        <p:spPr>
          <a:xfrm>
            <a:off x="4875650" y="2056875"/>
            <a:ext cx="2625300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	e	l	l	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	1	2	3	4</a:t>
            </a:r>
            <a:endParaRPr/>
          </a:p>
        </p:txBody>
      </p:sp>
      <p:sp>
        <p:nvSpPr>
          <p:cNvPr id="373" name="Google Shape;373;p54"/>
          <p:cNvSpPr txBox="1"/>
          <p:nvPr/>
        </p:nvSpPr>
        <p:spPr>
          <a:xfrm>
            <a:off x="3755375" y="3965275"/>
            <a:ext cx="831300" cy="39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slicing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79" name="Google Shape;379;p55"/>
          <p:cNvSpPr txBox="1"/>
          <p:nvPr>
            <p:ph idx="1" type="subTitle"/>
          </p:nvPr>
        </p:nvSpPr>
        <p:spPr>
          <a:xfrm>
            <a:off x="685800" y="2440372"/>
            <a:ext cx="77724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concatenation</a:t>
            </a:r>
            <a:endParaRPr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idx="1" type="subTitle"/>
          </p:nvPr>
        </p:nvSpPr>
        <p:spPr>
          <a:xfrm>
            <a:off x="685800" y="1780071"/>
            <a:ext cx="77724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+</a:t>
            </a:r>
            <a:endParaRPr sz="9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viewing type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363" y="591263"/>
            <a:ext cx="41910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338" y="3052075"/>
            <a:ext cx="27813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396" name="Google Shape;396;p58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uses these </a:t>
            </a:r>
            <a:r>
              <a:rPr b="1" lang="en" sz="1800">
                <a:solidFill>
                  <a:srgbClr val="0000FF"/>
                </a:solidFill>
              </a:rPr>
              <a:t>escape sequences</a:t>
            </a:r>
            <a:r>
              <a:rPr lang="en" sz="1800"/>
              <a:t>: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\t \n</a:t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02" name="Google Shape;402;p59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uses </a:t>
            </a:r>
            <a:r>
              <a:rPr b="1" lang="en" sz="1800">
                <a:solidFill>
                  <a:srgbClr val="0000FF"/>
                </a:solidFill>
              </a:rPr>
              <a:t>len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08" name="Google Shape;408;p60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using an </a:t>
            </a:r>
            <a:r>
              <a:rPr b="1" lang="en" sz="1800">
                <a:solidFill>
                  <a:srgbClr val="0000FF"/>
                </a:solidFill>
              </a:rPr>
              <a:t>index</a:t>
            </a:r>
            <a:r>
              <a:rPr lang="en" sz="1800"/>
              <a:t> to access a </a:t>
            </a:r>
            <a:r>
              <a:rPr b="1" lang="en" sz="1800">
                <a:solidFill>
                  <a:srgbClr val="0000FF"/>
                </a:solidFill>
              </a:rPr>
              <a:t>rune</a:t>
            </a:r>
            <a:r>
              <a:rPr lang="en" sz="1800"/>
              <a:t> in a </a:t>
            </a:r>
            <a:r>
              <a:rPr b="1" lang="en" sz="1800">
                <a:solidFill>
                  <a:srgbClr val="0000FF"/>
                </a:solidFill>
              </a:rPr>
              <a:t>string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14" name="Google Shape;414;p61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</a:t>
            </a:r>
            <a:r>
              <a:rPr b="1" lang="en" sz="1800">
                <a:solidFill>
                  <a:srgbClr val="0000FF"/>
                </a:solidFill>
              </a:rPr>
              <a:t>slices</a:t>
            </a:r>
            <a:r>
              <a:rPr lang="en" sz="1800"/>
              <a:t> a </a:t>
            </a:r>
            <a:r>
              <a:rPr b="1" lang="en" sz="1800">
                <a:solidFill>
                  <a:srgbClr val="0000FF"/>
                </a:solidFill>
              </a:rPr>
              <a:t>string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20" name="Google Shape;420;p62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</a:t>
            </a:r>
            <a:r>
              <a:rPr b="1" lang="en" sz="1800">
                <a:solidFill>
                  <a:srgbClr val="0000FF"/>
                </a:solidFill>
              </a:rPr>
              <a:t>concatenates</a:t>
            </a:r>
            <a:r>
              <a:rPr lang="en" sz="1800"/>
              <a:t> two variables both of type </a:t>
            </a:r>
            <a:r>
              <a:rPr b="1" lang="en" sz="1800">
                <a:solidFill>
                  <a:srgbClr val="0000FF"/>
                </a:solidFill>
              </a:rPr>
              <a:t>string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strconv package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26" name="Google Shape;426;p63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most common numeric conversions are </a:t>
            </a:r>
            <a:r>
              <a:rPr b="1" lang="en" sz="1400">
                <a:solidFill>
                  <a:srgbClr val="0000FF"/>
                </a:solidFill>
              </a:rPr>
              <a:t>Atoi</a:t>
            </a:r>
            <a:r>
              <a:rPr lang="en" sz="1400"/>
              <a:t> (string to int) and </a:t>
            </a:r>
            <a:r>
              <a:rPr b="1" lang="en" sz="1400">
                <a:solidFill>
                  <a:srgbClr val="0000FF"/>
                </a:solidFill>
              </a:rPr>
              <a:t>Itoa</a:t>
            </a:r>
            <a:r>
              <a:rPr lang="en" sz="1400"/>
              <a:t> (int to string).</a:t>
            </a:r>
            <a:endParaRPr sz="1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0388"/>
            <a:ext cx="9143999" cy="35017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64"/>
          <p:cNvCxnSpPr/>
          <p:nvPr/>
        </p:nvCxnSpPr>
        <p:spPr>
          <a:xfrm>
            <a:off x="5551850" y="3440575"/>
            <a:ext cx="2658600" cy="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64"/>
          <p:cNvSpPr/>
          <p:nvPr/>
        </p:nvSpPr>
        <p:spPr>
          <a:xfrm>
            <a:off x="2380600" y="3484025"/>
            <a:ext cx="3058300" cy="729825"/>
          </a:xfrm>
          <a:prstGeom prst="flowChart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88" y="276588"/>
            <a:ext cx="661987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163" y="2494563"/>
            <a:ext cx="22574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850" y="341050"/>
            <a:ext cx="468630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113" y="2184338"/>
            <a:ext cx="248602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6"/>
          <p:cNvSpPr txBox="1"/>
          <p:nvPr/>
        </p:nvSpPr>
        <p:spPr>
          <a:xfrm rot="1799833">
            <a:off x="5773792" y="824744"/>
            <a:ext cx="3455691" cy="58372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convert an int to string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this</a:t>
            </a:r>
            <a:endParaRPr/>
          </a:p>
        </p:txBody>
      </p:sp>
      <p:cxnSp>
        <p:nvCxnSpPr>
          <p:cNvPr id="447" name="Google Shape;447;p66"/>
          <p:cNvCxnSpPr/>
          <p:nvPr/>
        </p:nvCxnSpPr>
        <p:spPr>
          <a:xfrm flipH="1">
            <a:off x="5534450" y="860150"/>
            <a:ext cx="921000" cy="79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66"/>
          <p:cNvSpPr txBox="1"/>
          <p:nvPr/>
        </p:nvSpPr>
        <p:spPr>
          <a:xfrm>
            <a:off x="100" y="4795975"/>
            <a:ext cx="91440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Let’s look up fmt.Sprint to see how it converts an int to a string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50" y="363475"/>
            <a:ext cx="5888000" cy="349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400" y="3390213"/>
            <a:ext cx="4915750" cy="13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25" y="657525"/>
            <a:ext cx="5699577" cy="1249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" name="Google Shape;45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400" y="2436301"/>
            <a:ext cx="8134199" cy="22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7"/>
          <p:cNvSpPr/>
          <p:nvPr/>
        </p:nvSpPr>
        <p:spPr>
          <a:xfrm>
            <a:off x="241293" y="103112"/>
            <a:ext cx="6991600" cy="3137650"/>
          </a:xfrm>
          <a:custGeom>
            <a:rect b="b" l="l" r="r" t="t"/>
            <a:pathLst>
              <a:path extrusionOk="0" h="125506" w="279664">
                <a:moveTo>
                  <a:pt x="86268" y="37928"/>
                </a:moveTo>
                <a:cubicBezTo>
                  <a:pt x="95304" y="32252"/>
                  <a:pt x="123165" y="9835"/>
                  <a:pt x="140484" y="3869"/>
                </a:cubicBezTo>
                <a:cubicBezTo>
                  <a:pt x="157803" y="-2097"/>
                  <a:pt x="172051" y="105"/>
                  <a:pt x="190181" y="2132"/>
                </a:cubicBezTo>
                <a:cubicBezTo>
                  <a:pt x="208311" y="4159"/>
                  <a:pt x="234492" y="7924"/>
                  <a:pt x="249262" y="16033"/>
                </a:cubicBezTo>
                <a:cubicBezTo>
                  <a:pt x="264032" y="24142"/>
                  <a:pt x="284073" y="39086"/>
                  <a:pt x="278802" y="50786"/>
                </a:cubicBezTo>
                <a:cubicBezTo>
                  <a:pt x="273531" y="62486"/>
                  <a:pt x="249435" y="81543"/>
                  <a:pt x="217636" y="86235"/>
                </a:cubicBezTo>
                <a:cubicBezTo>
                  <a:pt x="185837" y="90927"/>
                  <a:pt x="120095" y="79574"/>
                  <a:pt x="88006" y="78937"/>
                </a:cubicBezTo>
                <a:cubicBezTo>
                  <a:pt x="55917" y="78300"/>
                  <a:pt x="39756" y="77489"/>
                  <a:pt x="25102" y="82412"/>
                </a:cubicBezTo>
                <a:cubicBezTo>
                  <a:pt x="10448" y="87335"/>
                  <a:pt x="-1078" y="101295"/>
                  <a:pt x="80" y="108477"/>
                </a:cubicBezTo>
                <a:cubicBezTo>
                  <a:pt x="1238" y="115659"/>
                  <a:pt x="26723" y="122668"/>
                  <a:pt x="32052" y="125506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56" name="Google Shape;456;p67"/>
          <p:cNvCxnSpPr/>
          <p:nvPr/>
        </p:nvCxnSpPr>
        <p:spPr>
          <a:xfrm>
            <a:off x="738500" y="3127800"/>
            <a:ext cx="391200" cy="15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7" name="Google Shape;457;p67"/>
          <p:cNvSpPr txBox="1"/>
          <p:nvPr/>
        </p:nvSpPr>
        <p:spPr>
          <a:xfrm>
            <a:off x="6498875" y="225900"/>
            <a:ext cx="18720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click the name of the func 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and you are taken to the source code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4326850" y="2658625"/>
            <a:ext cx="4817400" cy="24849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This takes you into reading even more source code: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What is a newPrinter()?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Does the conversion / assertion occur in doPrint?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Is the conversion string(p.buf)?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These are good questions, and digging in the source code trying to understand it will build your skills and familiarity with the language.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At a certain point, you just say, “Ok, fmt.Sprint will convert an int to a string”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At a certain point, you have to accept abstraction.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“If you wish to make apple pie from scratch, you must first create the universe” 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~ Carl Sagan 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59" name="Google Shape;459;p67"/>
          <p:cNvSpPr/>
          <p:nvPr/>
        </p:nvSpPr>
        <p:spPr>
          <a:xfrm>
            <a:off x="4066150" y="3197300"/>
            <a:ext cx="260700" cy="1155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38" y="269775"/>
            <a:ext cx="4522275" cy="32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463" y="2927225"/>
            <a:ext cx="44196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471" name="Google Shape;471;p69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uses </a:t>
            </a:r>
            <a:r>
              <a:rPr b="1" lang="en" sz="1800">
                <a:solidFill>
                  <a:srgbClr val="0000FF"/>
                </a:solidFill>
              </a:rPr>
              <a:t>Atoi </a:t>
            </a:r>
            <a:r>
              <a:rPr lang="en" sz="1800"/>
              <a:t>&amp; </a:t>
            </a:r>
            <a:r>
              <a:rPr b="1" lang="en" sz="1800">
                <a:solidFill>
                  <a:srgbClr val="0000FF"/>
                </a:solidFill>
              </a:rPr>
              <a:t>Itoa 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conversion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77" name="Google Shape;477;p70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known as casting in some languages</a:t>
            </a:r>
            <a:endParaRPr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50" y="943249"/>
            <a:ext cx="7284698" cy="1316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5" y="0"/>
            <a:ext cx="895821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2"/>
          <p:cNvSpPr txBox="1"/>
          <p:nvPr/>
        </p:nvSpPr>
        <p:spPr>
          <a:xfrm rot="2617886">
            <a:off x="5275025" y="1246325"/>
            <a:ext cx="3996859" cy="959742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you, dear student, to read on your own ….</a:t>
            </a:r>
            <a:endParaRPr sz="2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125" y="668875"/>
            <a:ext cx="39719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075" y="2828675"/>
            <a:ext cx="27717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813" y="327563"/>
            <a:ext cx="38766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075" y="3003250"/>
            <a:ext cx="27051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125" y="512688"/>
            <a:ext cx="575310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988" y="1908913"/>
            <a:ext cx="28098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63" y="526875"/>
            <a:ext cx="63246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200" y="2372113"/>
            <a:ext cx="34766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8" y="191150"/>
            <a:ext cx="5491025" cy="347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388" y="3319625"/>
            <a:ext cx="4843275" cy="16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13" y="602263"/>
            <a:ext cx="42957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225" y="2677038"/>
            <a:ext cx="36766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24" name="Google Shape;524;p78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converts int to float64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30" name="Google Shape;530;p79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converts float64 to int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36" name="Google Shape;536;p80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converts []byte to string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542" name="Google Shape;542;p81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converts string to []byte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assertion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48" name="Google Shape;548;p8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conversion - change one type to another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B7B7B7"/>
                </a:solidFill>
              </a:rPr>
              <a:t>assertion - used for interfaces</a:t>
            </a:r>
            <a:endParaRPr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assertion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54" name="Google Shape;554;p83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conversion - change one type to another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assertion - used for interfaces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555" name="Google Shape;555;p83"/>
          <p:cNvSpPr txBox="1"/>
          <p:nvPr/>
        </p:nvSpPr>
        <p:spPr>
          <a:xfrm>
            <a:off x="2988800" y="4040100"/>
            <a:ext cx="5699700" cy="660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learn more about interfaces.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gain exposure to them, you will gain understanding.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62308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725" y="2534575"/>
            <a:ext cx="4174275" cy="260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2" name="Google Shape;562;p84"/>
          <p:cNvCxnSpPr/>
          <p:nvPr/>
        </p:nvCxnSpPr>
        <p:spPr>
          <a:xfrm flipH="1" rot="10800000">
            <a:off x="1824550" y="3466525"/>
            <a:ext cx="3753300" cy="756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84"/>
          <p:cNvCxnSpPr/>
          <p:nvPr/>
        </p:nvCxnSpPr>
        <p:spPr>
          <a:xfrm flipH="1" rot="10800000">
            <a:off x="2302400" y="3753425"/>
            <a:ext cx="3284100" cy="6342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84"/>
          <p:cNvCxnSpPr/>
          <p:nvPr/>
        </p:nvCxnSpPr>
        <p:spPr>
          <a:xfrm flipH="1" rot="10800000">
            <a:off x="2484875" y="4648125"/>
            <a:ext cx="1485600" cy="1131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84"/>
          <p:cNvCxnSpPr/>
          <p:nvPr/>
        </p:nvCxnSpPr>
        <p:spPr>
          <a:xfrm flipH="1" rot="10800000">
            <a:off x="2206850" y="4578625"/>
            <a:ext cx="3336300" cy="330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84"/>
          <p:cNvCxnSpPr/>
          <p:nvPr/>
        </p:nvCxnSpPr>
        <p:spPr>
          <a:xfrm flipH="1" rot="10800000">
            <a:off x="1833250" y="4569975"/>
            <a:ext cx="2007000" cy="783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84"/>
          <p:cNvCxnSpPr/>
          <p:nvPr/>
        </p:nvCxnSpPr>
        <p:spPr>
          <a:xfrm flipH="1" rot="10800000">
            <a:off x="3805500" y="4014175"/>
            <a:ext cx="1763700" cy="5559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84"/>
          <p:cNvCxnSpPr/>
          <p:nvPr/>
        </p:nvCxnSpPr>
        <p:spPr>
          <a:xfrm flipH="1" rot="10800000">
            <a:off x="3927125" y="4309550"/>
            <a:ext cx="1642200" cy="3474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84"/>
          <p:cNvSpPr txBox="1"/>
          <p:nvPr/>
        </p:nvSpPr>
        <p:spPr>
          <a:xfrm rot="1800004">
            <a:off x="4261799" y="1194129"/>
            <a:ext cx="5004591" cy="851457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Already Saw This</a:t>
            </a:r>
            <a:endParaRPr sz="4800"/>
          </a:p>
        </p:txBody>
      </p:sp>
      <p:cxnSp>
        <p:nvCxnSpPr>
          <p:cNvPr id="570" name="Google Shape;570;p84"/>
          <p:cNvCxnSpPr/>
          <p:nvPr/>
        </p:nvCxnSpPr>
        <p:spPr>
          <a:xfrm>
            <a:off x="1242425" y="2424050"/>
            <a:ext cx="521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84"/>
          <p:cNvCxnSpPr/>
          <p:nvPr/>
        </p:nvCxnSpPr>
        <p:spPr>
          <a:xfrm>
            <a:off x="2632575" y="2419725"/>
            <a:ext cx="3527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84"/>
          <p:cNvCxnSpPr/>
          <p:nvPr/>
        </p:nvCxnSpPr>
        <p:spPr>
          <a:xfrm flipH="1">
            <a:off x="2337300" y="1789800"/>
            <a:ext cx="338700" cy="330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84"/>
          <p:cNvSpPr txBox="1"/>
          <p:nvPr/>
        </p:nvSpPr>
        <p:spPr>
          <a:xfrm>
            <a:off x="2154700" y="1338050"/>
            <a:ext cx="2432700" cy="417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notice x is of type interface{}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50" y="0"/>
            <a:ext cx="6159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5"/>
          <p:cNvSpPr/>
          <p:nvPr/>
        </p:nvSpPr>
        <p:spPr>
          <a:xfrm>
            <a:off x="1511775" y="269350"/>
            <a:ext cx="87000" cy="938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85"/>
          <p:cNvSpPr/>
          <p:nvPr/>
        </p:nvSpPr>
        <p:spPr>
          <a:xfrm>
            <a:off x="1511775" y="2515650"/>
            <a:ext cx="87000" cy="490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5"/>
          <p:cNvSpPr/>
          <p:nvPr/>
        </p:nvSpPr>
        <p:spPr>
          <a:xfrm>
            <a:off x="1511775" y="3780150"/>
            <a:ext cx="87000" cy="123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2" name="Google Shape;582;p85"/>
          <p:cNvCxnSpPr/>
          <p:nvPr/>
        </p:nvCxnSpPr>
        <p:spPr>
          <a:xfrm>
            <a:off x="2832400" y="486550"/>
            <a:ext cx="677700" cy="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85"/>
          <p:cNvCxnSpPr/>
          <p:nvPr/>
        </p:nvCxnSpPr>
        <p:spPr>
          <a:xfrm>
            <a:off x="3110425" y="1446975"/>
            <a:ext cx="682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85"/>
          <p:cNvCxnSpPr/>
          <p:nvPr/>
        </p:nvCxnSpPr>
        <p:spPr>
          <a:xfrm>
            <a:off x="3327625" y="1590000"/>
            <a:ext cx="477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85"/>
          <p:cNvCxnSpPr/>
          <p:nvPr/>
        </p:nvCxnSpPr>
        <p:spPr>
          <a:xfrm>
            <a:off x="4096925" y="1733700"/>
            <a:ext cx="699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85"/>
          <p:cNvCxnSpPr/>
          <p:nvPr/>
        </p:nvCxnSpPr>
        <p:spPr>
          <a:xfrm>
            <a:off x="2437425" y="1872725"/>
            <a:ext cx="469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85"/>
          <p:cNvCxnSpPr/>
          <p:nvPr/>
        </p:nvCxnSpPr>
        <p:spPr>
          <a:xfrm>
            <a:off x="2124650" y="2760900"/>
            <a:ext cx="477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85"/>
          <p:cNvSpPr txBox="1"/>
          <p:nvPr/>
        </p:nvSpPr>
        <p:spPr>
          <a:xfrm rot="-537">
            <a:off x="7098375" y="1511775"/>
            <a:ext cx="1920000" cy="5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assertions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are for interface types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89" name="Google Shape;589;p85"/>
          <p:cNvSpPr/>
          <p:nvPr/>
        </p:nvSpPr>
        <p:spPr>
          <a:xfrm>
            <a:off x="4961050" y="1285875"/>
            <a:ext cx="695100" cy="165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85"/>
          <p:cNvSpPr/>
          <p:nvPr/>
        </p:nvSpPr>
        <p:spPr>
          <a:xfrm>
            <a:off x="3619050" y="2637275"/>
            <a:ext cx="759900" cy="165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5"/>
          <p:cNvSpPr/>
          <p:nvPr/>
        </p:nvSpPr>
        <p:spPr>
          <a:xfrm>
            <a:off x="5417550" y="2133325"/>
            <a:ext cx="695100" cy="165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2" name="Google Shape;592;p85"/>
          <p:cNvCxnSpPr/>
          <p:nvPr/>
        </p:nvCxnSpPr>
        <p:spPr>
          <a:xfrm>
            <a:off x="5951525" y="2293825"/>
            <a:ext cx="12339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85"/>
          <p:cNvCxnSpPr/>
          <p:nvPr/>
        </p:nvCxnSpPr>
        <p:spPr>
          <a:xfrm>
            <a:off x="1672725" y="2437525"/>
            <a:ext cx="4386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85"/>
          <p:cNvSpPr txBox="1"/>
          <p:nvPr/>
        </p:nvSpPr>
        <p:spPr>
          <a:xfrm rot="-601">
            <a:off x="5508400" y="2433050"/>
            <a:ext cx="3432000" cy="71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dynamic type</a:t>
            </a:r>
            <a:endParaRPr sz="12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even though go is statically typed</a:t>
            </a:r>
            <a:endParaRPr sz="12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FF"/>
                </a:solidFill>
              </a:rPr>
              <a:t>we can use interfaces to create dynamic typing</a:t>
            </a:r>
            <a:endParaRPr sz="12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875" y="1221073"/>
            <a:ext cx="6826226" cy="207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25" y="184875"/>
            <a:ext cx="5636099" cy="34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100" y="3443075"/>
            <a:ext cx="4355174" cy="13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75" y="69525"/>
            <a:ext cx="6629199" cy="37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925" y="3379773"/>
            <a:ext cx="6036202" cy="10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7"/>
          <p:cNvSpPr/>
          <p:nvPr/>
        </p:nvSpPr>
        <p:spPr>
          <a:xfrm>
            <a:off x="3153850" y="3909725"/>
            <a:ext cx="5690700" cy="25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87"/>
          <p:cNvSpPr txBox="1"/>
          <p:nvPr/>
        </p:nvSpPr>
        <p:spPr>
          <a:xfrm rot="-537">
            <a:off x="7098375" y="1511775"/>
            <a:ext cx="1920000" cy="5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assertions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are for interface types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608" name="Google Shape;608;p87"/>
          <p:cNvCxnSpPr/>
          <p:nvPr/>
        </p:nvCxnSpPr>
        <p:spPr>
          <a:xfrm flipH="1">
            <a:off x="3077525" y="1346700"/>
            <a:ext cx="338700" cy="330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87"/>
          <p:cNvSpPr txBox="1"/>
          <p:nvPr/>
        </p:nvSpPr>
        <p:spPr>
          <a:xfrm>
            <a:off x="2894925" y="894950"/>
            <a:ext cx="2622300" cy="4170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name is not of type interface{}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8"/>
          <p:cNvSpPr txBox="1"/>
          <p:nvPr/>
        </p:nvSpPr>
        <p:spPr>
          <a:xfrm rot="-537">
            <a:off x="7098375" y="1511775"/>
            <a:ext cx="1920000" cy="57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assertions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are for interface types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615" name="Google Shape;61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98" y="245175"/>
            <a:ext cx="6619726" cy="3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900" y="3572650"/>
            <a:ext cx="3844100" cy="11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88" y="77250"/>
            <a:ext cx="7595550" cy="41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488" y="3706575"/>
            <a:ext cx="4684124" cy="12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50" y="224825"/>
            <a:ext cx="681990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3075" y="3831138"/>
            <a:ext cx="3875824" cy="12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0"/>
          <p:cNvSpPr txBox="1"/>
          <p:nvPr/>
        </p:nvSpPr>
        <p:spPr>
          <a:xfrm>
            <a:off x="7167000" y="3301550"/>
            <a:ext cx="1977000" cy="47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What will happen when I uncomment line 8 and run this?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25" y="133550"/>
            <a:ext cx="6743700" cy="348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91"/>
          <p:cNvGrpSpPr/>
          <p:nvPr/>
        </p:nvGrpSpPr>
        <p:grpSpPr>
          <a:xfrm>
            <a:off x="1555351" y="3483921"/>
            <a:ext cx="7371826" cy="1329325"/>
            <a:chOff x="1555351" y="3483921"/>
            <a:chExt cx="7371826" cy="1329325"/>
          </a:xfrm>
        </p:grpSpPr>
        <p:pic>
          <p:nvPicPr>
            <p:cNvPr id="636" name="Google Shape;636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55351" y="3483921"/>
              <a:ext cx="7371826" cy="1329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Google Shape;637;p91"/>
            <p:cNvSpPr/>
            <p:nvPr/>
          </p:nvSpPr>
          <p:spPr>
            <a:xfrm>
              <a:off x="5421550" y="4118275"/>
              <a:ext cx="3379800" cy="3822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25" y="63925"/>
            <a:ext cx="729615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350" y="3506550"/>
            <a:ext cx="4139524" cy="12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50" y="117200"/>
            <a:ext cx="6907975" cy="36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825" y="3638225"/>
            <a:ext cx="44443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93"/>
          <p:cNvSpPr txBox="1"/>
          <p:nvPr/>
        </p:nvSpPr>
        <p:spPr>
          <a:xfrm>
            <a:off x="7098375" y="590800"/>
            <a:ext cx="19506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reminder: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casting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651" name="Google Shape;651;p93"/>
          <p:cNvCxnSpPr/>
          <p:nvPr/>
        </p:nvCxnSpPr>
        <p:spPr>
          <a:xfrm flipH="1">
            <a:off x="5777700" y="1433575"/>
            <a:ext cx="2050500" cy="154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47" y="87450"/>
            <a:ext cx="5354650" cy="39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94"/>
          <p:cNvSpPr txBox="1"/>
          <p:nvPr/>
        </p:nvSpPr>
        <p:spPr>
          <a:xfrm>
            <a:off x="7098375" y="590800"/>
            <a:ext cx="19506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can we cast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type interface?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658" name="Google Shape;658;p94"/>
          <p:cNvCxnSpPr/>
          <p:nvPr/>
        </p:nvCxnSpPr>
        <p:spPr>
          <a:xfrm flipH="1">
            <a:off x="4882800" y="1433575"/>
            <a:ext cx="2945400" cy="19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59" name="Google Shape;65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126" y="4234753"/>
            <a:ext cx="5885874" cy="9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94"/>
          <p:cNvSpPr/>
          <p:nvPr/>
        </p:nvSpPr>
        <p:spPr>
          <a:xfrm>
            <a:off x="4387625" y="4752525"/>
            <a:ext cx="4648200" cy="27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ctr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>
                <a:solidFill>
                  <a:srgbClr val="FF00FF"/>
                </a:solidFill>
              </a:rPr>
              <a:t>BACK TO TYPE</a:t>
            </a:r>
            <a:endParaRPr sz="150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25" y="57150"/>
            <a:ext cx="302895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6"/>
          <p:cNvSpPr txBox="1"/>
          <p:nvPr/>
        </p:nvSpPr>
        <p:spPr>
          <a:xfrm>
            <a:off x="7489350" y="4804650"/>
            <a:ext cx="165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https://golang.org/ref/spec</a:t>
            </a:r>
            <a:r>
              <a:rPr lang="en" sz="1000"/>
              <a:t> </a:t>
            </a:r>
            <a:endParaRPr sz="1000"/>
          </a:p>
        </p:txBody>
      </p:sp>
      <p:sp>
        <p:nvSpPr>
          <p:cNvPr id="672" name="Google Shape;672;p96"/>
          <p:cNvSpPr/>
          <p:nvPr/>
        </p:nvSpPr>
        <p:spPr>
          <a:xfrm>
            <a:off x="3345025" y="8688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96"/>
          <p:cNvSpPr/>
          <p:nvPr/>
        </p:nvSpPr>
        <p:spPr>
          <a:xfrm>
            <a:off x="3345025" y="12471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96"/>
          <p:cNvSpPr/>
          <p:nvPr/>
        </p:nvSpPr>
        <p:spPr>
          <a:xfrm>
            <a:off x="3345025" y="1625425"/>
            <a:ext cx="2007000" cy="33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1" y="96087"/>
            <a:ext cx="6168274" cy="41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213" y="3690013"/>
            <a:ext cx="4652125" cy="13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math package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824" y="0"/>
            <a:ext cx="44363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00" y="840463"/>
            <a:ext cx="435292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650" y="1698250"/>
            <a:ext cx="24479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721" name="Google Shape;721;p106"/>
          <p:cNvSpPr txBox="1"/>
          <p:nvPr>
            <p:ph idx="1" type="subTitle"/>
          </p:nvPr>
        </p:nvSpPr>
        <p:spPr>
          <a:xfrm>
            <a:off x="685800" y="2840050"/>
            <a:ext cx="77724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rounding up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a program that asks the user for a float64 and assigns it to x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then print the least integer value greater than or equal to x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example, if someone entered 43.2, print: 44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example, if someone entered 43.9, print: 44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the math pkg func </a:t>
            </a:r>
            <a:r>
              <a:rPr b="1" lang="en" sz="1800">
                <a:solidFill>
                  <a:srgbClr val="0000FF"/>
                </a:solidFill>
              </a:rPr>
              <a:t>Ceil</a:t>
            </a:r>
            <a:endParaRPr b="1"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